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5" r:id="rId10"/>
    <p:sldId id="266" r:id="rId11"/>
    <p:sldId id="270" r:id="rId12"/>
    <p:sldId id="275" r:id="rId13"/>
    <p:sldId id="267" r:id="rId14"/>
    <p:sldId id="273" r:id="rId15"/>
    <p:sldId id="274" r:id="rId16"/>
    <p:sldId id="268" r:id="rId17"/>
    <p:sldId id="269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76" autoAdjust="0"/>
  </p:normalViewPr>
  <p:slideViewPr>
    <p:cSldViewPr snapToGrid="0">
      <p:cViewPr varScale="1">
        <p:scale>
          <a:sx n="49" d="100"/>
          <a:sy n="49" d="100"/>
        </p:scale>
        <p:origin x="26" y="7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EEE3-5C53-410C-BE20-820F35B395F7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C61E-32C7-44F6-B764-C658A9B50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EEE3-5C53-410C-BE20-820F35B395F7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C61E-32C7-44F6-B764-C658A9B50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6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EEE3-5C53-410C-BE20-820F35B395F7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C61E-32C7-44F6-B764-C658A9B50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5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EEE3-5C53-410C-BE20-820F35B395F7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C61E-32C7-44F6-B764-C658A9B50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EEE3-5C53-410C-BE20-820F35B395F7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C61E-32C7-44F6-B764-C658A9B50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5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EEE3-5C53-410C-BE20-820F35B395F7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C61E-32C7-44F6-B764-C658A9B50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3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EEE3-5C53-410C-BE20-820F35B395F7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C61E-32C7-44F6-B764-C658A9B50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0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EEE3-5C53-410C-BE20-820F35B395F7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C61E-32C7-44F6-B764-C658A9B50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6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EEE3-5C53-410C-BE20-820F35B395F7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C61E-32C7-44F6-B764-C658A9B50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5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EEE3-5C53-410C-BE20-820F35B395F7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C61E-32C7-44F6-B764-C658A9B50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EEE3-5C53-410C-BE20-820F35B395F7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C61E-32C7-44F6-B764-C658A9B50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3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4EEE3-5C53-410C-BE20-820F35B395F7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C61E-32C7-44F6-B764-C658A9B50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477" y="1122363"/>
            <a:ext cx="10316307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Development of Unmanned Aerial Systems (UAS) for Planetary Analog Research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Connor Williams</a:t>
            </a:r>
          </a:p>
          <a:p>
            <a:r>
              <a:rPr lang="en-US" dirty="0" smtClean="0"/>
              <a:t>Dr. Christopher </a:t>
            </a:r>
            <a:r>
              <a:rPr lang="en-US" dirty="0" smtClean="0"/>
              <a:t>Hamilton (Lunar and Planetary Laboratory)</a:t>
            </a:r>
          </a:p>
          <a:p>
            <a:r>
              <a:rPr lang="en-US" dirty="0" smtClean="0"/>
              <a:t>Stephen </a:t>
            </a:r>
            <a:r>
              <a:rPr lang="en-US" dirty="0" err="1" smtClean="0"/>
              <a:t>Scheidt</a:t>
            </a:r>
            <a:r>
              <a:rPr lang="en-US" dirty="0" smtClean="0"/>
              <a:t> (Lunar and Planetary Laboratory)</a:t>
            </a:r>
          </a:p>
          <a:p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Annual Arizona Space Grant Consortium Symposium</a:t>
            </a:r>
          </a:p>
          <a:p>
            <a:r>
              <a:rPr lang="en-US" dirty="0" smtClean="0"/>
              <a:t>April 22,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816" y="5600065"/>
            <a:ext cx="1286367" cy="10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493375"/>
            <a:ext cx="145097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Airframe Redesign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Requirement:  Must be portable to remote field sites </a:t>
            </a:r>
          </a:p>
          <a:p>
            <a:pPr marL="0" indent="0">
              <a:buNone/>
            </a:pPr>
            <a:r>
              <a:rPr lang="en-US" dirty="0" smtClean="0"/>
              <a:t>  (Example: Iceland).</a:t>
            </a:r>
          </a:p>
          <a:p>
            <a:r>
              <a:rPr lang="en-US" dirty="0" smtClean="0"/>
              <a:t>Complete redesign of center plate was necessary.</a:t>
            </a:r>
          </a:p>
          <a:p>
            <a:r>
              <a:rPr lang="en-US" dirty="0" smtClean="0"/>
              <a:t>Adjustable battery mount was installed.</a:t>
            </a:r>
          </a:p>
          <a:p>
            <a:r>
              <a:rPr lang="en-US" dirty="0" smtClean="0"/>
              <a:t>Adjustable gimbal mount was installed.</a:t>
            </a:r>
          </a:p>
          <a:p>
            <a:r>
              <a:rPr lang="en-US" dirty="0" smtClean="0"/>
              <a:t>Removable battery was installed.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Plate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92" y="2058194"/>
            <a:ext cx="5181600" cy="38862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62" y="2058194"/>
            <a:ext cx="5181600" cy="3886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Center Plate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39" y="1450486"/>
            <a:ext cx="6980522" cy="52353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Tray and Gimbal Mount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8" y="1534562"/>
            <a:ext cx="6203463" cy="465259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81" y="1534562"/>
            <a:ext cx="3499628" cy="466617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Mounted Battery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7" y="1544271"/>
            <a:ext cx="6378046" cy="478353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Product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38" y="1424965"/>
            <a:ext cx="6721923" cy="504144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of 3-axis aerial gimbal.</a:t>
            </a:r>
          </a:p>
          <a:p>
            <a:r>
              <a:rPr lang="en-US" dirty="0" smtClean="0"/>
              <a:t>Integration of FLIR with gimbal and visual spectrum camera.</a:t>
            </a:r>
          </a:p>
          <a:p>
            <a:r>
              <a:rPr lang="en-US" dirty="0" smtClean="0"/>
              <a:t>Programming of Raspberry Pi 3.</a:t>
            </a:r>
          </a:p>
          <a:p>
            <a:r>
              <a:rPr lang="en-US" dirty="0" smtClean="0"/>
              <a:t>Installation of </a:t>
            </a:r>
            <a:r>
              <a:rPr lang="en-US" dirty="0" err="1" smtClean="0"/>
              <a:t>Amimon</a:t>
            </a:r>
            <a:r>
              <a:rPr lang="en-US" dirty="0" smtClean="0"/>
              <a:t> </a:t>
            </a:r>
            <a:r>
              <a:rPr lang="en-US" dirty="0" err="1" smtClean="0"/>
              <a:t>Connex</a:t>
            </a:r>
            <a:r>
              <a:rPr lang="en-US" dirty="0" smtClean="0"/>
              <a:t> HD video transmitter.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Christopher Hamilton </a:t>
            </a:r>
          </a:p>
          <a:p>
            <a:r>
              <a:rPr lang="en-US" dirty="0" smtClean="0"/>
              <a:t>Stephen </a:t>
            </a:r>
            <a:r>
              <a:rPr lang="en-US" dirty="0" err="1" smtClean="0"/>
              <a:t>Scheidt</a:t>
            </a:r>
            <a:endParaRPr lang="en-US" dirty="0" smtClean="0"/>
          </a:p>
          <a:p>
            <a:r>
              <a:rPr lang="en-US" dirty="0" smtClean="0"/>
              <a:t>University of Arizona Lunar and Planetary Laboratory</a:t>
            </a:r>
          </a:p>
          <a:p>
            <a:r>
              <a:rPr lang="en-US" dirty="0"/>
              <a:t>Arizona Space Grant Consortium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816" y="5600065"/>
            <a:ext cx="1286367" cy="10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493375"/>
            <a:ext cx="145097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646" y="262377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816" y="5600065"/>
            <a:ext cx="1286367" cy="109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493375"/>
            <a:ext cx="145097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this project was to produce an unmanned aerial system (UAS</a:t>
            </a:r>
            <a:r>
              <a:rPr lang="en-US" dirty="0" smtClean="0"/>
              <a:t>)</a:t>
            </a:r>
            <a:r>
              <a:rPr lang="en-US" dirty="0"/>
              <a:t> to study terrestrial environments that </a:t>
            </a:r>
            <a:r>
              <a:rPr lang="en-US" dirty="0" smtClean="0"/>
              <a:t>resemble Mars.</a:t>
            </a:r>
          </a:p>
          <a:p>
            <a:r>
              <a:rPr lang="en-US" dirty="0" smtClean="0"/>
              <a:t>Required redesign of existing airframe to allow for portability to remote field sites.</a:t>
            </a:r>
          </a:p>
          <a:p>
            <a:r>
              <a:rPr lang="en-US" dirty="0" smtClean="0"/>
              <a:t>Necessitated integration of a thermal infrared camera with a 3-axis gimbal.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VulcanUAV</a:t>
            </a:r>
            <a:r>
              <a:rPr lang="en-US" dirty="0" smtClean="0"/>
              <a:t> </a:t>
            </a:r>
            <a:r>
              <a:rPr lang="en-US" dirty="0" err="1" smtClean="0"/>
              <a:t>Hexacopter</a:t>
            </a:r>
            <a:r>
              <a:rPr lang="en-US" dirty="0" smtClean="0"/>
              <a:t> Airframe</a:t>
            </a:r>
          </a:p>
          <a:p>
            <a:r>
              <a:rPr lang="en-US" dirty="0" smtClean="0"/>
              <a:t>Forward Looking Infrared Radiometer (FLIR) A65 Camera</a:t>
            </a:r>
          </a:p>
          <a:p>
            <a:r>
              <a:rPr lang="en-US" dirty="0" smtClean="0"/>
              <a:t>Raspberry Pi 3 Microcomputer</a:t>
            </a:r>
          </a:p>
          <a:p>
            <a:r>
              <a:rPr lang="en-US" dirty="0" smtClean="0"/>
              <a:t>3-Axis Gimbal</a:t>
            </a:r>
          </a:p>
          <a:p>
            <a:r>
              <a:rPr lang="en-US" dirty="0" smtClean="0"/>
              <a:t>Control</a:t>
            </a:r>
            <a:r>
              <a:rPr lang="en-US" dirty="0" smtClean="0"/>
              <a:t> </a:t>
            </a:r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FLIR A65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Weight: 0.21 kg</a:t>
            </a:r>
          </a:p>
          <a:p>
            <a:r>
              <a:rPr lang="en-US" dirty="0" smtClean="0"/>
              <a:t>IR Resolution: 640 x 512 pixels</a:t>
            </a:r>
          </a:p>
          <a:p>
            <a:r>
              <a:rPr lang="en-US" dirty="0" smtClean="0"/>
              <a:t>Field of View: 25</a:t>
            </a:r>
            <a:r>
              <a:rPr lang="en-US" baseline="30000" dirty="0" smtClean="0"/>
              <a:t>o</a:t>
            </a:r>
            <a:r>
              <a:rPr lang="en-US" dirty="0" smtClean="0"/>
              <a:t> x 20</a:t>
            </a:r>
            <a:r>
              <a:rPr lang="en-US" baseline="30000" dirty="0" smtClean="0"/>
              <a:t>o</a:t>
            </a:r>
            <a:endParaRPr lang="en-US" dirty="0" smtClean="0"/>
          </a:p>
          <a:p>
            <a:r>
              <a:rPr lang="en-US" dirty="0" smtClean="0"/>
              <a:t>Data Transfer: Ethernet</a:t>
            </a:r>
          </a:p>
          <a:p>
            <a:r>
              <a:rPr lang="en-US" dirty="0" smtClean="0"/>
              <a:t>Power Input: Ethernet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67" y="1825625"/>
            <a:ext cx="5722073" cy="3816623"/>
          </a:xfrm>
        </p:spPr>
      </p:pic>
      <p:sp>
        <p:nvSpPr>
          <p:cNvPr id="6" name="TextBox 5"/>
          <p:cNvSpPr txBox="1"/>
          <p:nvPr/>
        </p:nvSpPr>
        <p:spPr>
          <a:xfrm>
            <a:off x="6171067" y="5723112"/>
            <a:ext cx="4957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FLIR Systems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85" y="634008"/>
            <a:ext cx="8409354" cy="5609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0985" y="6338276"/>
            <a:ext cx="813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FLIR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3-Axis Gimbal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Assorted makes and models available.</a:t>
            </a:r>
          </a:p>
          <a:p>
            <a:r>
              <a:rPr lang="en-US" dirty="0" smtClean="0"/>
              <a:t>Must be large enough to house both the FLIR and a visual spectrum camera.</a:t>
            </a:r>
          </a:p>
          <a:p>
            <a:r>
              <a:rPr lang="en-US" dirty="0" smtClean="0"/>
              <a:t>Stabilizes camera and allows for targeting of specific formations on the fly.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34" y="1825625"/>
            <a:ext cx="5838679" cy="3665258"/>
          </a:xfrm>
        </p:spPr>
      </p:pic>
      <p:sp>
        <p:nvSpPr>
          <p:cNvPr id="8" name="TextBox 7"/>
          <p:cNvSpPr txBox="1"/>
          <p:nvPr/>
        </p:nvSpPr>
        <p:spPr>
          <a:xfrm>
            <a:off x="6163234" y="5553635"/>
            <a:ext cx="4773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DJI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Dimensions: 85mm x 58.5mm</a:t>
            </a:r>
          </a:p>
          <a:p>
            <a:r>
              <a:rPr lang="en-US" dirty="0" smtClean="0"/>
              <a:t>Ports: </a:t>
            </a:r>
          </a:p>
          <a:p>
            <a:pPr lvl="2"/>
            <a:r>
              <a:rPr lang="en-US" dirty="0" smtClean="0"/>
              <a:t>1x Ethernet</a:t>
            </a:r>
          </a:p>
          <a:p>
            <a:pPr lvl="2"/>
            <a:r>
              <a:rPr lang="en-US" dirty="0" smtClean="0"/>
              <a:t>4x USB</a:t>
            </a:r>
          </a:p>
          <a:p>
            <a:pPr lvl="2"/>
            <a:r>
              <a:rPr lang="en-US" dirty="0" smtClean="0"/>
              <a:t>1x HDMI</a:t>
            </a:r>
          </a:p>
          <a:p>
            <a:pPr lvl="2"/>
            <a:r>
              <a:rPr lang="en-US" dirty="0" smtClean="0"/>
              <a:t>1x Micro USB</a:t>
            </a:r>
          </a:p>
          <a:p>
            <a:r>
              <a:rPr lang="en-US" dirty="0" smtClean="0"/>
              <a:t>Programming Language: Python</a:t>
            </a:r>
          </a:p>
          <a:p>
            <a:r>
              <a:rPr lang="en-US" dirty="0" smtClean="0"/>
              <a:t>Weight: 23 </a:t>
            </a:r>
            <a:r>
              <a:rPr lang="en-US" dirty="0" smtClean="0"/>
              <a:t>grams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23" y="1825625"/>
            <a:ext cx="5962134" cy="3983504"/>
          </a:xfrm>
        </p:spPr>
      </p:pic>
      <p:sp>
        <p:nvSpPr>
          <p:cNvPr id="6" name="TextBox 5"/>
          <p:cNvSpPr txBox="1"/>
          <p:nvPr/>
        </p:nvSpPr>
        <p:spPr>
          <a:xfrm>
            <a:off x="6139928" y="6017839"/>
            <a:ext cx="442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Raspberry Pi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Configuration: </a:t>
            </a:r>
            <a:r>
              <a:rPr lang="en-US" dirty="0" err="1" smtClean="0"/>
              <a:t>Hexacopter</a:t>
            </a:r>
            <a:endParaRPr lang="en-US" dirty="0" smtClean="0"/>
          </a:p>
          <a:p>
            <a:r>
              <a:rPr lang="en-US" dirty="0" smtClean="0"/>
              <a:t>Construction Materials: Aluminum and Carbon Fiber</a:t>
            </a:r>
          </a:p>
          <a:p>
            <a:r>
              <a:rPr lang="en-US" dirty="0" smtClean="0"/>
              <a:t>Motors: 6x KDE Direct 4215XF (1.84 HP </a:t>
            </a:r>
            <a:r>
              <a:rPr lang="en-US" dirty="0" smtClean="0"/>
              <a:t>each)</a:t>
            </a:r>
            <a:endParaRPr lang="en-US" dirty="0" smtClean="0"/>
          </a:p>
          <a:p>
            <a:r>
              <a:rPr lang="en-US" dirty="0" smtClean="0"/>
              <a:t>Propellers</a:t>
            </a:r>
            <a:r>
              <a:rPr lang="en-US" dirty="0" smtClean="0"/>
              <a:t>: 6x T-Motor 15” Carbon Fiber</a:t>
            </a:r>
          </a:p>
          <a:p>
            <a:r>
              <a:rPr lang="en-US" dirty="0" smtClean="0"/>
              <a:t>Thrust: About 24 kg total</a:t>
            </a:r>
            <a:endParaRPr lang="en-US" dirty="0" smtClean="0"/>
          </a:p>
          <a:p>
            <a:r>
              <a:rPr lang="en-US" dirty="0" smtClean="0"/>
              <a:t>Electronic Speed Controllers: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6x KDE Direct UAS 75HV+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801784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DJI </a:t>
            </a:r>
            <a:r>
              <a:rPr lang="en-US" dirty="0" err="1" smtClean="0"/>
              <a:t>WooKong</a:t>
            </a:r>
            <a:r>
              <a:rPr lang="en-US" dirty="0" smtClean="0"/>
              <a:t>-M Flight Controller</a:t>
            </a:r>
          </a:p>
          <a:p>
            <a:pPr lvl="1"/>
            <a:r>
              <a:rPr lang="en-US" dirty="0" smtClean="0"/>
              <a:t>Global Positioning System (GPS)</a:t>
            </a:r>
          </a:p>
          <a:p>
            <a:pPr lvl="1"/>
            <a:r>
              <a:rPr lang="en-US" dirty="0" smtClean="0"/>
              <a:t>Inertial Measurement Unit (IMU)</a:t>
            </a:r>
          </a:p>
          <a:p>
            <a:pPr lvl="1"/>
            <a:r>
              <a:rPr lang="en-US" dirty="0" smtClean="0"/>
              <a:t>Power Management Unit (PMU)</a:t>
            </a:r>
          </a:p>
          <a:p>
            <a:r>
              <a:rPr lang="en-US" dirty="0" err="1" smtClean="0"/>
              <a:t>Spektrum</a:t>
            </a:r>
            <a:r>
              <a:rPr lang="en-US" dirty="0" smtClean="0"/>
              <a:t> DX9</a:t>
            </a:r>
          </a:p>
          <a:p>
            <a:pPr lvl="1"/>
            <a:r>
              <a:rPr lang="en-US" dirty="0" smtClean="0"/>
              <a:t>Transmitter</a:t>
            </a:r>
          </a:p>
          <a:p>
            <a:pPr lvl="1"/>
            <a:r>
              <a:rPr lang="en-US" dirty="0" smtClean="0"/>
              <a:t>Receiver</a:t>
            </a:r>
          </a:p>
          <a:p>
            <a:pPr lvl="1"/>
            <a:r>
              <a:rPr lang="en-US" dirty="0" smtClean="0"/>
              <a:t>Distributer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33" y="1406402"/>
            <a:ext cx="4021305" cy="49761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1" y="5386686"/>
            <a:ext cx="76206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404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Development of Unmanned Aerial Systems (UAS) for Planetary Analog Research</vt:lpstr>
      <vt:lpstr>Project </vt:lpstr>
      <vt:lpstr>Components</vt:lpstr>
      <vt:lpstr>FLIR A65</vt:lpstr>
      <vt:lpstr>PowerPoint Presentation</vt:lpstr>
      <vt:lpstr>3-Axis Gimbal</vt:lpstr>
      <vt:lpstr>Raspberry Pi 3</vt:lpstr>
      <vt:lpstr>Airframe</vt:lpstr>
      <vt:lpstr>Control Equipment</vt:lpstr>
      <vt:lpstr>Airframe Redesign</vt:lpstr>
      <vt:lpstr>Center Plate</vt:lpstr>
      <vt:lpstr>Completed Center Plate</vt:lpstr>
      <vt:lpstr>Battery Tray and Gimbal Mount</vt:lpstr>
      <vt:lpstr>Mounted Battery</vt:lpstr>
      <vt:lpstr>Finished Product </vt:lpstr>
      <vt:lpstr>Future Activities</vt:lpstr>
      <vt:lpstr>Acknowledgements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Unmanned Aerial Systems (UAS) for Planetary Analog Research</dc:title>
  <dc:creator>Microsoft account</dc:creator>
  <cp:lastModifiedBy>Microsoft account</cp:lastModifiedBy>
  <cp:revision>22</cp:revision>
  <dcterms:created xsi:type="dcterms:W3CDTF">2017-04-07T02:32:10Z</dcterms:created>
  <dcterms:modified xsi:type="dcterms:W3CDTF">2017-04-08T02:39:07Z</dcterms:modified>
</cp:coreProperties>
</file>